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75" r:id="rId6"/>
    <p:sldId id="260" r:id="rId7"/>
    <p:sldId id="261" r:id="rId8"/>
    <p:sldId id="264" r:id="rId9"/>
    <p:sldId id="272" r:id="rId10"/>
    <p:sldId id="273" r:id="rId11"/>
    <p:sldId id="270" r:id="rId12"/>
    <p:sldId id="271" r:id="rId13"/>
    <p:sldId id="267" r:id="rId14"/>
    <p:sldId id="269" r:id="rId15"/>
    <p:sldId id="268" r:id="rId16"/>
    <p:sldId id="274" r:id="rId17"/>
    <p:sldId id="262"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12</a:t>
            </a:fld>
            <a:endParaRPr lang="en-US"/>
          </a:p>
        </p:txBody>
      </p:sp>
    </p:spTree>
    <p:extLst>
      <p:ext uri="{BB962C8B-B14F-4D97-AF65-F5344CB8AC3E}">
        <p14:creationId xmlns:p14="http://schemas.microsoft.com/office/powerpoint/2010/main" val="231163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17</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6" name="Picture 5">
            <a:extLst>
              <a:ext uri="{FF2B5EF4-FFF2-40B4-BE49-F238E27FC236}">
                <a16:creationId xmlns:a16="http://schemas.microsoft.com/office/drawing/2014/main" id="{62855A56-461C-A84A-96FC-26160E1A4FFD}"/>
              </a:ext>
            </a:extLst>
          </p:cNvPr>
          <p:cNvPicPr>
            <a:picLocks noChangeAspect="1"/>
          </p:cNvPicPr>
          <p:nvPr/>
        </p:nvPicPr>
        <p:blipFill>
          <a:blip r:embed="rId2"/>
          <a:stretch>
            <a:fillRect/>
          </a:stretch>
        </p:blipFill>
        <p:spPr>
          <a:xfrm>
            <a:off x="2188114" y="2280598"/>
            <a:ext cx="6317463" cy="4211642"/>
          </a:xfrm>
          <a:prstGeom prst="rect">
            <a:avLst/>
          </a:prstGeom>
        </p:spPr>
      </p:pic>
    </p:spTree>
    <p:extLst>
      <p:ext uri="{BB962C8B-B14F-4D97-AF65-F5344CB8AC3E}">
        <p14:creationId xmlns:p14="http://schemas.microsoft.com/office/powerpoint/2010/main" val="370943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6" name="Picture 5">
            <a:extLst>
              <a:ext uri="{FF2B5EF4-FFF2-40B4-BE49-F238E27FC236}">
                <a16:creationId xmlns:a16="http://schemas.microsoft.com/office/drawing/2014/main" id="{22C13A73-784D-DC4E-97FF-547170558570}"/>
              </a:ext>
            </a:extLst>
          </p:cNvPr>
          <p:cNvPicPr>
            <a:picLocks noChangeAspect="1"/>
          </p:cNvPicPr>
          <p:nvPr/>
        </p:nvPicPr>
        <p:blipFill>
          <a:blip r:embed="rId3"/>
          <a:stretch>
            <a:fillRect/>
          </a:stretch>
        </p:blipFill>
        <p:spPr>
          <a:xfrm>
            <a:off x="2334768" y="2421744"/>
            <a:ext cx="6375816" cy="4250544"/>
          </a:xfrm>
          <a:prstGeom prst="rect">
            <a:avLst/>
          </a:prstGeom>
        </p:spPr>
      </p:pic>
    </p:spTree>
    <p:extLst>
      <p:ext uri="{BB962C8B-B14F-4D97-AF65-F5344CB8AC3E}">
        <p14:creationId xmlns:p14="http://schemas.microsoft.com/office/powerpoint/2010/main" val="104492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DE66-6561-EA48-BA67-4B95834223C8}"/>
              </a:ext>
            </a:extLst>
          </p:cNvPr>
          <p:cNvSpPr>
            <a:spLocks noGrp="1"/>
          </p:cNvSpPr>
          <p:nvPr>
            <p:ph type="title"/>
          </p:nvPr>
        </p:nvSpPr>
        <p:spPr/>
        <p:txBody>
          <a:bodyPr/>
          <a:lstStyle/>
          <a:p>
            <a:r>
              <a:rPr lang="en-US" dirty="0"/>
              <a:t>Unexpected Insights</a:t>
            </a:r>
          </a:p>
        </p:txBody>
      </p:sp>
      <p:sp>
        <p:nvSpPr>
          <p:cNvPr id="3" name="Content Placeholder 2">
            <a:extLst>
              <a:ext uri="{FF2B5EF4-FFF2-40B4-BE49-F238E27FC236}">
                <a16:creationId xmlns:a16="http://schemas.microsoft.com/office/drawing/2014/main" id="{BBFD24FE-1BB6-6449-AB29-64AFF05F0D8D}"/>
              </a:ext>
            </a:extLst>
          </p:cNvPr>
          <p:cNvSpPr>
            <a:spLocks noGrp="1"/>
          </p:cNvSpPr>
          <p:nvPr>
            <p:ph idx="1"/>
          </p:nvPr>
        </p:nvSpPr>
        <p:spPr/>
        <p:txBody>
          <a:bodyPr/>
          <a:lstStyle/>
          <a:p>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a:p>
            <a:endParaRPr lang="en-US" dirty="0"/>
          </a:p>
        </p:txBody>
      </p:sp>
      <p:pic>
        <p:nvPicPr>
          <p:cNvPr id="4" name="Picture 3">
            <a:extLst>
              <a:ext uri="{FF2B5EF4-FFF2-40B4-BE49-F238E27FC236}">
                <a16:creationId xmlns:a16="http://schemas.microsoft.com/office/drawing/2014/main" id="{B4619799-E1FF-394A-A4A7-3AD68402ACFB}"/>
              </a:ext>
            </a:extLst>
          </p:cNvPr>
          <p:cNvPicPr>
            <a:picLocks noChangeAspect="1"/>
          </p:cNvPicPr>
          <p:nvPr/>
        </p:nvPicPr>
        <p:blipFill>
          <a:blip r:embed="rId2"/>
          <a:stretch>
            <a:fillRect/>
          </a:stretch>
        </p:blipFill>
        <p:spPr>
          <a:xfrm>
            <a:off x="1261871" y="4759377"/>
            <a:ext cx="8367101" cy="1026825"/>
          </a:xfrm>
          <a:prstGeom prst="rect">
            <a:avLst/>
          </a:prstGeom>
        </p:spPr>
      </p:pic>
    </p:spTree>
    <p:extLst>
      <p:ext uri="{BB962C8B-B14F-4D97-AF65-F5344CB8AC3E}">
        <p14:creationId xmlns:p14="http://schemas.microsoft.com/office/powerpoint/2010/main" val="19692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lnSpcReduction="1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and narrowed the scope of the dataset to target only zip codes within the D.C. Beltway.</a:t>
            </a:r>
          </a:p>
          <a:p>
            <a:pPr lvl="1"/>
            <a:r>
              <a:rPr lang="en-US" dirty="0"/>
              <a:t>Built a data set of Healthcare provider details from Google Place API.</a:t>
            </a:r>
          </a:p>
          <a:p>
            <a:pPr lvl="1"/>
            <a:r>
              <a:rPr lang="en-US" dirty="0"/>
              <a:t>Turned the aggregate Google Places data into a </a:t>
            </a:r>
            <a:r>
              <a:rPr lang="en-US" dirty="0" err="1"/>
              <a:t>DataFrame</a:t>
            </a:r>
            <a:r>
              <a:rPr lang="en-US" dirty="0"/>
              <a:t>, which was merged with the economic indicators</a:t>
            </a:r>
          </a:p>
          <a:p>
            <a:r>
              <a:rPr lang="en-US" dirty="0"/>
              <a:t>Challenges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5EE1-CEF2-EE43-88A7-70E9C4466756}"/>
              </a:ext>
            </a:extLst>
          </p:cNvPr>
          <p:cNvSpPr>
            <a:spLocks noGrp="1"/>
          </p:cNvSpPr>
          <p:nvPr>
            <p:ph type="title"/>
          </p:nvPr>
        </p:nvSpPr>
        <p:spPr>
          <a:xfrm>
            <a:off x="197571" y="134912"/>
            <a:ext cx="9692640" cy="806902"/>
          </a:xfrm>
        </p:spPr>
        <p:txBody>
          <a:bodyPr/>
          <a:lstStyle/>
          <a:p>
            <a:r>
              <a:rPr lang="en-US" dirty="0"/>
              <a:t>Building the Locations List</a:t>
            </a:r>
          </a:p>
        </p:txBody>
      </p:sp>
      <p:pic>
        <p:nvPicPr>
          <p:cNvPr id="5" name="Picture 4">
            <a:extLst>
              <a:ext uri="{FF2B5EF4-FFF2-40B4-BE49-F238E27FC236}">
                <a16:creationId xmlns:a16="http://schemas.microsoft.com/office/drawing/2014/main" id="{FA9FF15D-8E68-D446-9C1D-8D8796A28F7B}"/>
              </a:ext>
            </a:extLst>
          </p:cNvPr>
          <p:cNvPicPr>
            <a:picLocks noChangeAspect="1"/>
          </p:cNvPicPr>
          <p:nvPr/>
        </p:nvPicPr>
        <p:blipFill>
          <a:blip r:embed="rId2"/>
          <a:stretch>
            <a:fillRect/>
          </a:stretch>
        </p:blipFill>
        <p:spPr>
          <a:xfrm>
            <a:off x="0" y="1109272"/>
            <a:ext cx="6754070" cy="5748728"/>
          </a:xfrm>
          <a:prstGeom prst="rect">
            <a:avLst/>
          </a:prstGeom>
        </p:spPr>
      </p:pic>
      <p:sp>
        <p:nvSpPr>
          <p:cNvPr id="6" name="TextBox 5">
            <a:extLst>
              <a:ext uri="{FF2B5EF4-FFF2-40B4-BE49-F238E27FC236}">
                <a16:creationId xmlns:a16="http://schemas.microsoft.com/office/drawing/2014/main" id="{12EDB596-902E-9943-842F-42D5FD3EBF2D}"/>
              </a:ext>
            </a:extLst>
          </p:cNvPr>
          <p:cNvSpPr txBox="1"/>
          <p:nvPr/>
        </p:nvSpPr>
        <p:spPr>
          <a:xfrm>
            <a:off x="6920460" y="1109272"/>
            <a:ext cx="4337154" cy="3323987"/>
          </a:xfrm>
          <a:prstGeom prst="rect">
            <a:avLst/>
          </a:prstGeom>
          <a:noFill/>
        </p:spPr>
        <p:txBody>
          <a:bodyPr wrap="square" rtlCol="0">
            <a:spAutoFit/>
          </a:bodyPr>
          <a:lstStyle/>
          <a:p>
            <a:r>
              <a:rPr lang="en-US" sz="1600" dirty="0"/>
              <a:t>We built a provider location dataset through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endParaRPr lang="en-US" dirty="0"/>
          </a:p>
        </p:txBody>
      </p:sp>
    </p:spTree>
    <p:extLst>
      <p:ext uri="{BB962C8B-B14F-4D97-AF65-F5344CB8AC3E}">
        <p14:creationId xmlns:p14="http://schemas.microsoft.com/office/powerpoint/2010/main" val="70277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607</TotalTime>
  <Words>1286</Words>
  <Application>Microsoft Macintosh PowerPoint</Application>
  <PresentationFormat>Widescreen</PresentationFormat>
  <Paragraphs>77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Building the Locations List</vt:lpstr>
      <vt:lpstr>Data Analysis &amp; Visualizations</vt:lpstr>
      <vt:lpstr>Question #1: What is the likelihood that more doctors would be located in higher populated areas?</vt:lpstr>
      <vt:lpstr>Question #2: Are there more hospitals in lower- or higher-income zip codes?</vt:lpstr>
      <vt:lpstr>Income, Population &amp; Doctors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Unexpected Insights</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42</cp:revision>
  <dcterms:created xsi:type="dcterms:W3CDTF">2019-04-20T17:09:59Z</dcterms:created>
  <dcterms:modified xsi:type="dcterms:W3CDTF">2019-04-27T16:49:17Z</dcterms:modified>
</cp:coreProperties>
</file>